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70" r:id="rId7"/>
    <p:sldId id="273" r:id="rId8"/>
    <p:sldId id="269" r:id="rId9"/>
    <p:sldId id="272" r:id="rId10"/>
    <p:sldId id="266" r:id="rId11"/>
    <p:sldId id="259" r:id="rId12"/>
    <p:sldId id="260" r:id="rId13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550"/>
    <a:srgbClr val="32638C"/>
    <a:srgbClr val="35668F"/>
    <a:srgbClr val="ABD3AE"/>
    <a:srgbClr val="8FBC8F"/>
    <a:srgbClr val="8FBC3C"/>
    <a:srgbClr val="8F743C"/>
    <a:srgbClr val="3D743C"/>
    <a:srgbClr val="61AFBB"/>
    <a:srgbClr val="619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64E89-2444-4398-B009-8B3275F4BE4A}" v="427" dt="2024-04-09T10:27:18.929"/>
    <p1510:client id="{52434D7C-E37A-4046-9D20-645D1A9F03AC}" v="107" dt="2024-04-10T12:57:29.487"/>
    <p1510:client id="{5B6EAA25-377D-48E2-9F1A-226EF13B2979}" v="168" dt="2024-04-10T13:10:35.323"/>
    <p1510:client id="{91973CE6-20BA-4ED6-B0D3-AAAD48A0E904}" v="34" dt="2024-04-10T12:41:31.297"/>
    <p1510:client id="{9CB2CD6B-BC5C-413A-8D29-25F1F63385F9}" v="74" dt="2024-04-09T09:41:17.164"/>
    <p1510:client id="{A5691BCA-0FBD-4BC3-B548-03B544FBD048}" v="24" dt="2024-04-10T12:37:30.238"/>
    <p1510:client id="{B4C2FC0C-3FB2-4E99-92A7-54274BF90307}" v="45" dt="2024-04-10T13:15:11.941"/>
    <p1510:client id="{D823EFC1-45ED-4B7C-AFD6-764A0168BBF6}" v="3" dt="2024-04-10T12:41:58.424"/>
    <p1510:client id="{DB64BDBA-40C5-4FC8-900C-D29D207A94DE}" v="42" dt="2024-04-10T13:14:33.016"/>
    <p1510:client id="{E29C7578-4C31-4972-931F-72B073252F6D}" v="18" dt="2024-04-10T13:25:57.487"/>
    <p1510:client id="{E2E19A96-DB15-462A-BB1C-E197B83163CB}" v="70" dt="2024-04-10T13:42:31.985"/>
    <p1510:client id="{E7BA1998-F62A-4524-94AE-6CD72C925F68}" v="269" dt="2024-04-09T15:08:51.657"/>
    <p1510:client id="{EE16676D-8956-4A41-940E-553551A99283}" v="243" dt="2024-04-10T13:08:40.684"/>
    <p1510:client id="{FAD67B80-770D-47FB-97B7-2F44FF935DCF}" v="2" dt="2024-04-10T13:51:38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79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09C2F0B4-C915-4E12-9E37-A7B3BB5C9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80E6D08-692A-45D6-91B8-7317361CDD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4AA7C-6F80-4688-A335-4376D6AF0933}" type="datetime1">
              <a:rPr lang="nl-NL" smtClean="0"/>
              <a:t>10-4-2024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7ABFCBF-A61C-497A-92CF-5D00E2369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1ECF69C-1F96-474A-99E9-82480D656C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43EF6-E009-4528-A2B8-C70A53E59A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9384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FF901-097D-44EB-9F3E-FBEA83649BF5}" type="datetime1">
              <a:rPr lang="nl-NL" smtClean="0"/>
              <a:pPr/>
              <a:t>10-4-2024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Tekststijlen van het model bewerken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8C922-E2CD-4768-89F2-1664AD72D2C2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105804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C922-E2CD-4768-89F2-1664AD72D2C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240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err="1"/>
              <a:t>Api</a:t>
            </a:r>
            <a:r>
              <a:rPr lang="nl-NL" dirty="0"/>
              <a:t>: Mohammed</a:t>
            </a:r>
          </a:p>
          <a:p>
            <a:r>
              <a:rPr lang="nl-NL" b="1" dirty="0" err="1"/>
              <a:t>Mqqtt</a:t>
            </a:r>
            <a:r>
              <a:rPr lang="nl-NL" b="1" dirty="0"/>
              <a:t>: </a:t>
            </a:r>
            <a:r>
              <a:rPr lang="nl-NL" dirty="0" err="1"/>
              <a:t>Atilla</a:t>
            </a:r>
            <a:endParaRPr lang="nl-NL" dirty="0"/>
          </a:p>
          <a:p>
            <a:r>
              <a:rPr lang="nl-NL" b="1" dirty="0" err="1"/>
              <a:t>Ifft</a:t>
            </a:r>
            <a:r>
              <a:rPr lang="nl-NL" dirty="0"/>
              <a:t>: </a:t>
            </a:r>
            <a:r>
              <a:rPr lang="nl-NL" dirty="0" err="1"/>
              <a:t>Burak</a:t>
            </a:r>
            <a:endParaRPr lang="nl-NL" dirty="0"/>
          </a:p>
          <a:p>
            <a:r>
              <a:rPr lang="nl-NL" b="1" dirty="0"/>
              <a:t>Stack &amp; </a:t>
            </a:r>
            <a:r>
              <a:rPr lang="nl-NL" b="1" dirty="0" err="1"/>
              <a:t>oop</a:t>
            </a:r>
            <a:r>
              <a:rPr lang="nl-NL" dirty="0"/>
              <a:t>: Renzo &amp; </a:t>
            </a:r>
            <a:r>
              <a:rPr lang="nl-NL" dirty="0" err="1"/>
              <a:t>Atilla</a:t>
            </a:r>
            <a:endParaRPr lang="nl-NL" dirty="0" err="1">
              <a:ea typeface="Calibri"/>
              <a:cs typeface="Calibri"/>
            </a:endParaRPr>
          </a:p>
          <a:p>
            <a:r>
              <a:rPr lang="nl-NL" b="1" dirty="0" err="1"/>
              <a:t>Ux</a:t>
            </a:r>
            <a:r>
              <a:rPr lang="nl-NL" b="1" dirty="0"/>
              <a:t> &amp; ui:</a:t>
            </a:r>
            <a:r>
              <a:rPr lang="nl-NL" dirty="0"/>
              <a:t> Justin</a:t>
            </a:r>
          </a:p>
          <a:p>
            <a:r>
              <a:rPr lang="nl-NL" b="1" dirty="0">
                <a:ea typeface="Calibri" panose="020F0502020204030204"/>
                <a:cs typeface="Calibri" panose="020F0502020204030204"/>
              </a:rPr>
              <a:t>Livedemo: </a:t>
            </a:r>
            <a:r>
              <a:rPr lang="nl-NL" dirty="0" err="1">
                <a:ea typeface="Calibri" panose="020F0502020204030204"/>
                <a:cs typeface="Calibri" panose="020F0502020204030204"/>
              </a:rPr>
              <a:t>Atilla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C922-E2CD-4768-89F2-1664AD72D2C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3815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Flask is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"micro </a:t>
            </a:r>
            <a:r>
              <a:rPr lang="en-US" err="1">
                <a:ea typeface="Calibri"/>
                <a:cs typeface="Calibri"/>
              </a:rPr>
              <a:t>webframework</a:t>
            </a:r>
            <a:r>
              <a:rPr lang="en-US">
                <a:ea typeface="Calibri"/>
                <a:cs typeface="Calibri"/>
              </a:rPr>
              <a:t>" </a:t>
            </a:r>
            <a:r>
              <a:rPr lang="en-US" err="1">
                <a:ea typeface="Calibri"/>
                <a:cs typeface="Calibri"/>
              </a:rPr>
              <a:t>gebaseerd</a:t>
            </a:r>
            <a:r>
              <a:rPr lang="en-US">
                <a:ea typeface="Calibri"/>
                <a:cs typeface="Calibri"/>
              </a:rPr>
              <a:t> op Python. </a:t>
            </a:r>
            <a:r>
              <a:rPr lang="en-US" err="1">
                <a:ea typeface="Calibri"/>
                <a:cs typeface="Calibri"/>
              </a:rPr>
              <a:t>Gebruiken</a:t>
            </a:r>
            <a:r>
              <a:rPr lang="en-US">
                <a:ea typeface="Calibri"/>
                <a:cs typeface="Calibri"/>
              </a:rPr>
              <a:t> we om de </a:t>
            </a:r>
            <a:r>
              <a:rPr lang="en-US" err="1">
                <a:ea typeface="Calibri"/>
                <a:cs typeface="Calibri"/>
              </a:rPr>
              <a:t>verbinding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maken</a:t>
            </a:r>
            <a:r>
              <a:rPr lang="en-US">
                <a:ea typeface="Calibri"/>
                <a:cs typeface="Calibri"/>
              </a:rPr>
              <a:t> met de Front-end. De data </a:t>
            </a:r>
            <a:r>
              <a:rPr lang="en-US" err="1">
                <a:ea typeface="Calibri"/>
                <a:cs typeface="Calibri"/>
              </a:rPr>
              <a:t>wordt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verstuurd</a:t>
            </a:r>
            <a:r>
              <a:rPr lang="en-US">
                <a:ea typeface="Calibri"/>
                <a:cs typeface="Calibri"/>
              </a:rPr>
              <a:t> in JSON format, op die </a:t>
            </a:r>
            <a:r>
              <a:rPr lang="en-US" err="1">
                <a:ea typeface="Calibri"/>
                <a:cs typeface="Calibri"/>
              </a:rPr>
              <a:t>manier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kunnen</a:t>
            </a:r>
            <a:r>
              <a:rPr lang="en-US">
                <a:ea typeface="Calibri"/>
                <a:cs typeface="Calibri"/>
              </a:rPr>
              <a:t> we het met JavaScript </a:t>
            </a:r>
            <a:r>
              <a:rPr lang="en-US" err="1">
                <a:ea typeface="Calibri"/>
                <a:cs typeface="Calibri"/>
              </a:rPr>
              <a:t>fetchen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tonen</a:t>
            </a:r>
            <a:r>
              <a:rPr lang="en-US">
                <a:ea typeface="Calibri"/>
                <a:cs typeface="Calibri"/>
              </a:rPr>
              <a:t> in de Front-end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C922-E2CD-4768-89F2-1664AD72D2C2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43322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pc="80" err="1">
                <a:solidFill>
                  <a:srgbClr val="FFFFFF"/>
                </a:solidFill>
              </a:rPr>
              <a:t>Automatiseren</a:t>
            </a:r>
            <a:r>
              <a:rPr lang="en-GB" spc="80">
                <a:solidFill>
                  <a:srgbClr val="FFFFFF"/>
                </a:solidFill>
              </a:rPr>
              <a:t>: Met </a:t>
            </a:r>
            <a:r>
              <a:rPr lang="en-GB" spc="80" err="1">
                <a:solidFill>
                  <a:srgbClr val="FFFFFF"/>
                </a:solidFill>
              </a:rPr>
              <a:t>behulp</a:t>
            </a:r>
            <a:r>
              <a:rPr lang="en-GB" spc="80">
                <a:solidFill>
                  <a:srgbClr val="FFFFFF"/>
                </a:solidFill>
              </a:rPr>
              <a:t> van </a:t>
            </a:r>
            <a:r>
              <a:rPr lang="en-GB" spc="80" err="1">
                <a:solidFill>
                  <a:srgbClr val="FFFFFF"/>
                </a:solidFill>
              </a:rPr>
              <a:t>algoritmen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kunnen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bepaalde</a:t>
            </a:r>
            <a:r>
              <a:rPr lang="en-GB" spc="80">
                <a:solidFill>
                  <a:srgbClr val="FFFFFF"/>
                </a:solidFill>
              </a:rPr>
              <a:t> taken </a:t>
            </a:r>
            <a:r>
              <a:rPr lang="en-GB" spc="80" err="1">
                <a:solidFill>
                  <a:srgbClr val="FFFFFF"/>
                </a:solidFill>
              </a:rPr>
              <a:t>geautomatiseerd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worden</a:t>
            </a:r>
            <a:r>
              <a:rPr lang="en-GB" spc="80">
                <a:solidFill>
                  <a:srgbClr val="FFFFFF"/>
                </a:solidFill>
              </a:rPr>
              <a:t>, </a:t>
            </a:r>
            <a:r>
              <a:rPr lang="en-GB" spc="80" err="1">
                <a:solidFill>
                  <a:srgbClr val="FFFFFF"/>
                </a:solidFill>
              </a:rPr>
              <a:t>waardoor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processen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efficiënter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verlopen</a:t>
            </a:r>
            <a:r>
              <a:rPr lang="en-GB" spc="80">
                <a:solidFill>
                  <a:srgbClr val="FFFFFF"/>
                </a:solidFill>
              </a:rPr>
              <a:t>. </a:t>
            </a:r>
            <a:endParaRPr lang="nl-NL" spc="80">
              <a:solidFill>
                <a:srgbClr val="FFFFFF"/>
              </a:solidFill>
            </a:endParaRPr>
          </a:p>
          <a:p>
            <a:endParaRPr lang="en-GB" spc="80">
              <a:solidFill>
                <a:srgbClr val="FFFFFF"/>
              </a:solidFill>
            </a:endParaRPr>
          </a:p>
          <a:p>
            <a:r>
              <a:rPr lang="en-GB" spc="80">
                <a:solidFill>
                  <a:srgbClr val="FFFFFF"/>
                </a:solidFill>
              </a:rPr>
              <a:t>Applets </a:t>
            </a:r>
            <a:r>
              <a:rPr lang="en-GB" spc="80" err="1">
                <a:solidFill>
                  <a:srgbClr val="FFFFFF"/>
                </a:solidFill>
              </a:rPr>
              <a:t>worden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geactiveerd</a:t>
            </a:r>
            <a:r>
              <a:rPr lang="en-GB" spc="80">
                <a:solidFill>
                  <a:srgbClr val="FFFFFF"/>
                </a:solidFill>
              </a:rPr>
              <a:t> door triggers </a:t>
            </a:r>
            <a:r>
              <a:rPr lang="en-GB" spc="80" err="1">
                <a:solidFill>
                  <a:srgbClr val="FFFFFF"/>
                </a:solidFill>
              </a:rPr>
              <a:t>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initiëren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specifieke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processen</a:t>
            </a:r>
            <a:r>
              <a:rPr lang="en-GB" spc="80">
                <a:solidFill>
                  <a:srgbClr val="FFFFFF"/>
                </a:solidFill>
              </a:rPr>
              <a:t>. </a:t>
            </a:r>
            <a:endParaRPr lang="nl-NL" spc="80">
              <a:solidFill>
                <a:srgbClr val="FFFFFF"/>
              </a:solidFill>
            </a:endParaRPr>
          </a:p>
          <a:p>
            <a:endParaRPr lang="en-GB" spc="80">
              <a:solidFill>
                <a:srgbClr val="FFFFFF"/>
              </a:solidFill>
            </a:endParaRPr>
          </a:p>
          <a:p>
            <a:r>
              <a:rPr lang="en-GB" spc="80" err="1">
                <a:solidFill>
                  <a:srgbClr val="FFFFFF"/>
                </a:solidFill>
              </a:rPr>
              <a:t>Bijvoorbeeld</a:t>
            </a:r>
            <a:r>
              <a:rPr lang="en-GB" spc="80">
                <a:solidFill>
                  <a:srgbClr val="FFFFFF"/>
                </a:solidFill>
              </a:rPr>
              <a:t>, IFFT </a:t>
            </a:r>
            <a:r>
              <a:rPr lang="en-GB" spc="80" err="1">
                <a:solidFill>
                  <a:srgbClr val="FFFFFF"/>
                </a:solidFill>
              </a:rPr>
              <a:t>kan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geautomatiseerd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worden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toegepast</a:t>
            </a:r>
            <a:r>
              <a:rPr lang="en-GB" spc="80">
                <a:solidFill>
                  <a:srgbClr val="FFFFFF"/>
                </a:solidFill>
              </a:rPr>
              <a:t> op de analyse van </a:t>
            </a:r>
            <a:r>
              <a:rPr lang="en-GB" spc="80" err="1">
                <a:solidFill>
                  <a:srgbClr val="FFFFFF"/>
                </a:solidFill>
              </a:rPr>
              <a:t>batterijspanningsgegevens</a:t>
            </a:r>
            <a:r>
              <a:rPr lang="en-GB" spc="80">
                <a:solidFill>
                  <a:srgbClr val="FFFFFF"/>
                </a:solidFill>
              </a:rPr>
              <a:t>. Door IFFT toe </a:t>
            </a:r>
            <a:r>
              <a:rPr lang="en-GB" spc="80" err="1">
                <a:solidFill>
                  <a:srgbClr val="FFFFFF"/>
                </a:solidFill>
              </a:rPr>
              <a:t>te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passen</a:t>
            </a:r>
            <a:r>
              <a:rPr lang="en-GB" spc="80">
                <a:solidFill>
                  <a:srgbClr val="FFFFFF"/>
                </a:solidFill>
              </a:rPr>
              <a:t> op </a:t>
            </a:r>
            <a:r>
              <a:rPr lang="en-GB" spc="80" err="1">
                <a:solidFill>
                  <a:srgbClr val="FFFFFF"/>
                </a:solidFill>
              </a:rPr>
              <a:t>metingen</a:t>
            </a:r>
            <a:r>
              <a:rPr lang="en-GB" spc="80">
                <a:solidFill>
                  <a:srgbClr val="FFFFFF"/>
                </a:solidFill>
              </a:rPr>
              <a:t> in de </a:t>
            </a:r>
            <a:r>
              <a:rPr lang="en-GB" spc="80" err="1">
                <a:solidFill>
                  <a:srgbClr val="FFFFFF"/>
                </a:solidFill>
              </a:rPr>
              <a:t>tijd</a:t>
            </a:r>
            <a:r>
              <a:rPr lang="en-GB" spc="80">
                <a:solidFill>
                  <a:srgbClr val="FFFFFF"/>
                </a:solidFill>
              </a:rPr>
              <a:t>, </a:t>
            </a:r>
            <a:r>
              <a:rPr lang="en-GB" spc="80" err="1">
                <a:solidFill>
                  <a:srgbClr val="FFFFFF"/>
                </a:solidFill>
              </a:rPr>
              <a:t>kunnen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patronen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worden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geïdentificeerd</a:t>
            </a:r>
            <a:r>
              <a:rPr lang="en-GB" spc="80">
                <a:solidFill>
                  <a:srgbClr val="FFFFFF"/>
                </a:solidFill>
              </a:rPr>
              <a:t> die </a:t>
            </a:r>
            <a:r>
              <a:rPr lang="en-GB" spc="80" err="1">
                <a:solidFill>
                  <a:srgbClr val="FFFFFF"/>
                </a:solidFill>
              </a:rPr>
              <a:t>helpen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bij</a:t>
            </a:r>
            <a:r>
              <a:rPr lang="en-GB" spc="80">
                <a:solidFill>
                  <a:srgbClr val="FFFFFF"/>
                </a:solidFill>
              </a:rPr>
              <a:t> het </a:t>
            </a:r>
            <a:r>
              <a:rPr lang="en-GB" spc="80" err="1">
                <a:solidFill>
                  <a:srgbClr val="FFFFFF"/>
                </a:solidFill>
              </a:rPr>
              <a:t>voorspellen</a:t>
            </a:r>
            <a:r>
              <a:rPr lang="en-GB" spc="80">
                <a:solidFill>
                  <a:srgbClr val="FFFFFF"/>
                </a:solidFill>
              </a:rPr>
              <a:t> van de </a:t>
            </a:r>
            <a:r>
              <a:rPr lang="en-GB" spc="80" err="1">
                <a:solidFill>
                  <a:srgbClr val="FFFFFF"/>
                </a:solidFill>
              </a:rPr>
              <a:t>resterende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levensduur</a:t>
            </a:r>
            <a:r>
              <a:rPr lang="en-GB" spc="80">
                <a:solidFill>
                  <a:srgbClr val="FFFFFF"/>
                </a:solidFill>
              </a:rPr>
              <a:t> van de </a:t>
            </a:r>
            <a:r>
              <a:rPr lang="en-GB" spc="80" err="1">
                <a:solidFill>
                  <a:srgbClr val="FFFFFF"/>
                </a:solidFill>
              </a:rPr>
              <a:t>batterij</a:t>
            </a:r>
            <a:r>
              <a:rPr lang="en-GB" spc="80">
                <a:solidFill>
                  <a:srgbClr val="FFFFFF"/>
                </a:solidFill>
              </a:rPr>
              <a:t>, </a:t>
            </a:r>
            <a:r>
              <a:rPr lang="en-GB" spc="80" err="1">
                <a:solidFill>
                  <a:srgbClr val="FFFFFF"/>
                </a:solidFill>
              </a:rPr>
              <a:t>zoals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seizoensgebonden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variaties</a:t>
            </a:r>
            <a:r>
              <a:rPr lang="en-GB" spc="80">
                <a:solidFill>
                  <a:srgbClr val="FFFFFF"/>
                </a:solidFill>
              </a:rPr>
              <a:t> of </a:t>
            </a:r>
            <a:r>
              <a:rPr lang="en-GB" spc="80" err="1">
                <a:solidFill>
                  <a:srgbClr val="FFFFFF"/>
                </a:solidFill>
              </a:rPr>
              <a:t>regelmatige</a:t>
            </a:r>
            <a:r>
              <a:rPr lang="en-GB" spc="80">
                <a:solidFill>
                  <a:srgbClr val="FFFFFF"/>
                </a:solidFill>
              </a:rPr>
              <a:t> </a:t>
            </a:r>
            <a:r>
              <a:rPr lang="en-GB" spc="80" err="1">
                <a:solidFill>
                  <a:srgbClr val="FFFFFF"/>
                </a:solidFill>
              </a:rPr>
              <a:t>schommelingen</a:t>
            </a:r>
            <a:r>
              <a:rPr lang="en-GB" spc="80">
                <a:solidFill>
                  <a:srgbClr val="FFFFFF"/>
                </a:solidFill>
              </a:rPr>
              <a:t>.</a:t>
            </a:r>
            <a:endParaRPr lang="nl-NL" spc="8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</a:pPr>
            <a:endParaRPr lang="nl-NL" b="1" spc="8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C922-E2CD-4768-89F2-1664AD72D2C2}" type="slidenum">
              <a:rPr lang="nl-NL" noProof="0" smtClean="0"/>
              <a:t>5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037428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Gekozen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voor</a:t>
            </a:r>
            <a:r>
              <a:rPr lang="en-US">
                <a:ea typeface="Calibri"/>
                <a:cs typeface="Calibri"/>
              </a:rPr>
              <a:t> de Back-end taal Python die </a:t>
            </a:r>
            <a:r>
              <a:rPr lang="en-US" err="1">
                <a:ea typeface="Calibri"/>
                <a:cs typeface="Calibri"/>
              </a:rPr>
              <a:t>verbinding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maakt</a:t>
            </a:r>
            <a:r>
              <a:rPr lang="en-US">
                <a:ea typeface="Calibri"/>
                <a:cs typeface="Calibri"/>
              </a:rPr>
              <a:t> met de MySQL database. Als Front-end is er het Electron framework </a:t>
            </a:r>
            <a:r>
              <a:rPr lang="en-US" err="1">
                <a:ea typeface="Calibri"/>
                <a:cs typeface="Calibri"/>
              </a:rPr>
              <a:t>gebruikt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waarin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programmeertalen</a:t>
            </a:r>
            <a:r>
              <a:rPr lang="en-US">
                <a:ea typeface="Calibri"/>
                <a:cs typeface="Calibri"/>
              </a:rPr>
              <a:t> HTML, SCSS &amp; JavaScript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gebruikt</a:t>
            </a:r>
            <a:r>
              <a:rPr lang="en-US">
                <a:ea typeface="Calibri"/>
                <a:cs typeface="Calibri"/>
              </a:rPr>
              <a:t>. De </a:t>
            </a:r>
            <a:r>
              <a:rPr lang="en-US" err="1">
                <a:ea typeface="Calibri"/>
                <a:cs typeface="Calibri"/>
              </a:rPr>
              <a:t>knoppen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gemaakt</a:t>
            </a:r>
            <a:r>
              <a:rPr lang="en-US">
                <a:ea typeface="Calibri"/>
                <a:cs typeface="Calibri"/>
              </a:rPr>
              <a:t> met OOP, </a:t>
            </a:r>
            <a:r>
              <a:rPr lang="en-US" err="1">
                <a:ea typeface="Calibri"/>
                <a:cs typeface="Calibri"/>
              </a:rPr>
              <a:t>als</a:t>
            </a:r>
            <a:r>
              <a:rPr lang="en-US">
                <a:ea typeface="Calibri"/>
                <a:cs typeface="Calibri"/>
              </a:rPr>
              <a:t> er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plant </a:t>
            </a:r>
            <a:r>
              <a:rPr lang="en-US" err="1">
                <a:ea typeface="Calibri"/>
                <a:cs typeface="Calibri"/>
              </a:rPr>
              <a:t>wordt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toegevoegd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komt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hij</a:t>
            </a:r>
            <a:r>
              <a:rPr lang="en-US">
                <a:ea typeface="Calibri"/>
                <a:cs typeface="Calibri"/>
              </a:rPr>
              <a:t> "</a:t>
            </a:r>
            <a:r>
              <a:rPr lang="en-US" err="1">
                <a:ea typeface="Calibri"/>
                <a:cs typeface="Calibri"/>
              </a:rPr>
              <a:t>automatisch</a:t>
            </a:r>
            <a:r>
              <a:rPr lang="en-US">
                <a:ea typeface="Calibri"/>
                <a:cs typeface="Calibri"/>
              </a:rPr>
              <a:t>" </a:t>
            </a:r>
            <a:r>
              <a:rPr lang="en-US" err="1">
                <a:ea typeface="Calibri"/>
                <a:cs typeface="Calibri"/>
              </a:rPr>
              <a:t>toegevoegd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aan</a:t>
            </a:r>
            <a:r>
              <a:rPr lang="en-US">
                <a:ea typeface="Calibri"/>
                <a:cs typeface="Calibri"/>
              </a:rPr>
              <a:t> de rest van de </a:t>
            </a:r>
            <a:r>
              <a:rPr lang="en-US" err="1">
                <a:ea typeface="Calibri"/>
                <a:cs typeface="Calibri"/>
              </a:rPr>
              <a:t>knoppen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C922-E2CD-4768-89F2-1664AD72D2C2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22063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Het kleurenpalet omvat voornamelijk tinten blauw en groen, met aanvullende donkergroene en zachtgroene kleuren. Het titelontwerp is genaamd "Akaya Kanadaka" en wordt gepresenteerd met een paragraaf met de tekst "Afacad".</a:t>
            </a:r>
          </a:p>
          <a:p>
            <a:endParaRPr lang="nl-NL" b="0" i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nl-NL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Duidelijkheid:</a:t>
            </a:r>
            <a:r>
              <a:rPr lang="nl-NL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De presentatie is ontworpen met een focus op duidelijkheid, zodat de informatie gemakkelijk te begrijpen is voor het publiek.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C922-E2CD-4768-89F2-1664AD72D2C2}" type="slidenum">
              <a:rPr lang="nl-NL" noProof="0" smtClean="0"/>
              <a:t>7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70633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C922-E2CD-4768-89F2-1664AD72D2C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559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C922-E2CD-4768-89F2-1664AD72D2C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262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hthoe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hthoe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hthoe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e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Rechte verbindingslijn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20" name="Tijdelijke aanduiding voor datum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A1138D10-D492-474E-9877-161D10958497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21" name="Tijdelijke aanduiding voor voettekst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22" name="Tijdelijke aanduiding voor dianumm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5904B13-800E-4AA8-8B04-7D2DABF8AEBA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536B929-3489-4EFF-B2B8-777D227BEB32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sz="1800"/>
            </a:lvl1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F385CE5-3FC0-4A70-AE51-5E045F440DB8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hthoe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hthoe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hthoe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e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Rechte verbindingslijn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7D10E96E-28B6-48A4-8B4E-77DC7E918607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439B7D6-F086-4AF5-A864-3B1E97F611A3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5CD7B26-3398-4CC4-8430-9B9277349B3A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A30EC15-3DB2-4DAB-947C-848BEFC8A090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4" name="Tijdelijke aanduiding 3 voor voettekst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8D5D441-AF3D-43CB-A8BE-D61E1974C2A2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hthoek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hthoek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790575" y="704850"/>
            <a:ext cx="7562850" cy="51435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D8E96F-06ED-4E45-B685-44C299048226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 rtlCol="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11" name="Rechthoek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hthoek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A868E82D-FA39-4419-AB02-8C2D791820A8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hthoe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08A7925D-D9A0-41FC-BFD5-1A0435FB79DB}" type="datetime1">
              <a:rPr lang="nl-NL" noProof="0" smtClean="0"/>
              <a:t>10-4-2024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3BD9E30-A625-415D-BEA5-3A5801792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EF499C-E375-40F4-A309-B0A262ADB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589" y="2505541"/>
            <a:ext cx="5923655" cy="1091158"/>
          </a:xfrm>
        </p:spPr>
        <p:txBody>
          <a:bodyPr rtlCol="0">
            <a:normAutofit/>
          </a:bodyPr>
          <a:lstStyle/>
          <a:p>
            <a:pPr rtl="0"/>
            <a:r>
              <a:rPr lang="nl-NL" sz="6000" dirty="0" err="1"/>
              <a:t>Goodgarden</a:t>
            </a:r>
            <a:endParaRPr lang="nl-NL" sz="6000" dirty="0"/>
          </a:p>
        </p:txBody>
      </p:sp>
      <p:sp>
        <p:nvSpPr>
          <p:cNvPr id="7" name="Subtitel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807" y="5056636"/>
            <a:ext cx="2935959" cy="950976"/>
          </a:xfrm>
        </p:spPr>
        <p:txBody>
          <a:bodyPr rtlCol="0">
            <a:normAutofit fontScale="70000" lnSpcReduction="20000"/>
          </a:bodyPr>
          <a:lstStyle/>
          <a:p>
            <a:pPr algn="r" rtl="0">
              <a:lnSpc>
                <a:spcPct val="120000"/>
              </a:lnSpc>
            </a:pPr>
            <a:r>
              <a:rPr lang="nl-NL"/>
              <a:t>Atilla Oomen – 6028969</a:t>
            </a:r>
          </a:p>
          <a:p>
            <a:pPr algn="r" rtl="0">
              <a:lnSpc>
                <a:spcPct val="120000"/>
              </a:lnSpc>
            </a:pPr>
            <a:r>
              <a:rPr lang="nl-NL"/>
              <a:t>Burak Diker – 6028083</a:t>
            </a:r>
          </a:p>
          <a:p>
            <a:pPr algn="r" rtl="0">
              <a:lnSpc>
                <a:spcPct val="120000"/>
              </a:lnSpc>
            </a:pPr>
            <a:r>
              <a:rPr lang="nl-NL"/>
              <a:t>Justin Doekhi – 6027529</a:t>
            </a:r>
          </a:p>
          <a:p>
            <a:pPr algn="r" rtl="0">
              <a:lnSpc>
                <a:spcPct val="120000"/>
              </a:lnSpc>
            </a:pPr>
            <a:r>
              <a:rPr lang="nl-NL"/>
              <a:t>Mohammed Çifçi – 6028570</a:t>
            </a:r>
          </a:p>
          <a:p>
            <a:pPr algn="r" rtl="0">
              <a:lnSpc>
                <a:spcPct val="120000"/>
              </a:lnSpc>
            </a:pPr>
            <a:r>
              <a:rPr lang="nl-NL"/>
              <a:t>Renzo van Putten  - 6025850</a:t>
            </a:r>
          </a:p>
        </p:txBody>
      </p:sp>
      <p:pic>
        <p:nvPicPr>
          <p:cNvPr id="19" name="Afbeelding 18" descr="Cactus">
            <a:extLst>
              <a:ext uri="{FF2B5EF4-FFF2-40B4-BE49-F238E27FC236}">
                <a16:creationId xmlns:a16="http://schemas.microsoft.com/office/drawing/2014/main" id="{CA6895E3-C8BD-4010-B9E7-E43BA3DCF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87" r="19932" b="-1"/>
          <a:stretch/>
        </p:blipFill>
        <p:spPr>
          <a:xfrm>
            <a:off x="616737" y="621793"/>
            <a:ext cx="4376501" cy="561441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9A387D-81ED-40CD-96DC-69A38911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78C5724-3032-4F24-A892-63FD8803F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B974F09-8863-49BC-ABCC-A89D66B79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DF5C8D-DB14-433F-A4C6-2F8D73137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 descr="Afbeelding met Lettertype, tekst, Graphics, symbool&#10;&#10;Automatisch gegenereerde beschrijving">
            <a:extLst>
              <a:ext uri="{FF2B5EF4-FFF2-40B4-BE49-F238E27FC236}">
                <a16:creationId xmlns:a16="http://schemas.microsoft.com/office/drawing/2014/main" id="{C0F2DF00-6846-0B47-99EE-99A96A71B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854"/>
          <a:stretch/>
        </p:blipFill>
        <p:spPr>
          <a:xfrm>
            <a:off x="6960266" y="322537"/>
            <a:ext cx="2502299" cy="13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hthoek 1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pic>
        <p:nvPicPr>
          <p:cNvPr id="5" name="Afbeelding 2" descr="Bladeren in close-up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>
              <a:tabLst>
                <a:tab pos="4119563" algn="l"/>
              </a:tabLst>
            </a:pPr>
            <a:r>
              <a:rPr lang="nl-NL"/>
              <a:t>Inhoud</a:t>
            </a:r>
          </a:p>
        </p:txBody>
      </p:sp>
      <p:sp>
        <p:nvSpPr>
          <p:cNvPr id="6" name="Traan 5">
            <a:extLst>
              <a:ext uri="{FF2B5EF4-FFF2-40B4-BE49-F238E27FC236}">
                <a16:creationId xmlns:a16="http://schemas.microsoft.com/office/drawing/2014/main" id="{8C577BD9-7817-3D5B-6FD9-ABBCF82F60C8}"/>
              </a:ext>
            </a:extLst>
          </p:cNvPr>
          <p:cNvSpPr/>
          <p:nvPr/>
        </p:nvSpPr>
        <p:spPr>
          <a:xfrm rot="18900000">
            <a:off x="867255" y="2704586"/>
            <a:ext cx="1202472" cy="1235250"/>
          </a:xfrm>
          <a:prstGeom prst="teardrop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7" name="Rechthoek 6" descr="Seeds">
            <a:extLst>
              <a:ext uri="{FF2B5EF4-FFF2-40B4-BE49-F238E27FC236}">
                <a16:creationId xmlns:a16="http://schemas.microsoft.com/office/drawing/2014/main" id="{62927506-23CE-7497-232C-C8D2164B3DB3}"/>
              </a:ext>
            </a:extLst>
          </p:cNvPr>
          <p:cNvSpPr/>
          <p:nvPr/>
        </p:nvSpPr>
        <p:spPr>
          <a:xfrm>
            <a:off x="1123520" y="2967836"/>
            <a:ext cx="689943" cy="70875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E0D48C81-5B71-06BF-D8A6-A95CD74334BA}"/>
              </a:ext>
            </a:extLst>
          </p:cNvPr>
          <p:cNvSpPr/>
          <p:nvPr/>
        </p:nvSpPr>
        <p:spPr>
          <a:xfrm>
            <a:off x="482858" y="4324586"/>
            <a:ext cx="1971266" cy="720000"/>
          </a:xfrm>
          <a:custGeom>
            <a:avLst/>
            <a:gdLst>
              <a:gd name="connsiteX0" fmla="*/ 0 w 2025000"/>
              <a:gd name="connsiteY0" fmla="*/ 0 h 720000"/>
              <a:gd name="connsiteX1" fmla="*/ 2025000 w 2025000"/>
              <a:gd name="connsiteY1" fmla="*/ 0 h 720000"/>
              <a:gd name="connsiteX2" fmla="*/ 2025000 w 2025000"/>
              <a:gd name="connsiteY2" fmla="*/ 720000 h 720000"/>
              <a:gd name="connsiteX3" fmla="*/ 0 w 2025000"/>
              <a:gd name="connsiteY3" fmla="*/ 720000 h 720000"/>
              <a:gd name="connsiteX4" fmla="*/ 0 w 2025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000" h="720000">
                <a:moveTo>
                  <a:pt x="0" y="0"/>
                </a:moveTo>
                <a:lnTo>
                  <a:pt x="2025000" y="0"/>
                </a:lnTo>
                <a:lnTo>
                  <a:pt x="2025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nl-NL" sz="2400" kern="1200" noProof="0"/>
              <a:t>API</a:t>
            </a:r>
          </a:p>
        </p:txBody>
      </p:sp>
      <p:sp>
        <p:nvSpPr>
          <p:cNvPr id="10" name="Traan 9">
            <a:extLst>
              <a:ext uri="{FF2B5EF4-FFF2-40B4-BE49-F238E27FC236}">
                <a16:creationId xmlns:a16="http://schemas.microsoft.com/office/drawing/2014/main" id="{246B8AA5-0BAC-27C6-E146-0675D6C0547B}"/>
              </a:ext>
            </a:extLst>
          </p:cNvPr>
          <p:cNvSpPr/>
          <p:nvPr/>
        </p:nvSpPr>
        <p:spPr>
          <a:xfrm>
            <a:off x="3183493" y="2704586"/>
            <a:ext cx="1202472" cy="1235250"/>
          </a:xfrm>
          <a:prstGeom prst="teardrop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207253"/>
              <a:satOff val="19748"/>
              <a:lumOff val="-8236"/>
              <a:alphaOff val="0"/>
            </a:schemeClr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1" name="Rechthoek 10" descr="Plant">
            <a:extLst>
              <a:ext uri="{FF2B5EF4-FFF2-40B4-BE49-F238E27FC236}">
                <a16:creationId xmlns:a16="http://schemas.microsoft.com/office/drawing/2014/main" id="{AA9B9568-1176-0AB7-D1FD-FA1676EF8FE4}"/>
              </a:ext>
            </a:extLst>
          </p:cNvPr>
          <p:cNvSpPr/>
          <p:nvPr/>
        </p:nvSpPr>
        <p:spPr>
          <a:xfrm>
            <a:off x="3439758" y="2967836"/>
            <a:ext cx="689943" cy="70875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50489154-438D-32AA-7C67-5AACE15ACDE8}"/>
              </a:ext>
            </a:extLst>
          </p:cNvPr>
          <p:cNvSpPr/>
          <p:nvPr/>
        </p:nvSpPr>
        <p:spPr>
          <a:xfrm>
            <a:off x="5110367" y="4331566"/>
            <a:ext cx="1971266" cy="720000"/>
          </a:xfrm>
          <a:custGeom>
            <a:avLst/>
            <a:gdLst>
              <a:gd name="connsiteX0" fmla="*/ 0 w 2025000"/>
              <a:gd name="connsiteY0" fmla="*/ 0 h 720000"/>
              <a:gd name="connsiteX1" fmla="*/ 2025000 w 2025000"/>
              <a:gd name="connsiteY1" fmla="*/ 0 h 720000"/>
              <a:gd name="connsiteX2" fmla="*/ 2025000 w 2025000"/>
              <a:gd name="connsiteY2" fmla="*/ 720000 h 720000"/>
              <a:gd name="connsiteX3" fmla="*/ 0 w 2025000"/>
              <a:gd name="connsiteY3" fmla="*/ 720000 h 720000"/>
              <a:gd name="connsiteX4" fmla="*/ 0 w 2025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000" h="720000">
                <a:moveTo>
                  <a:pt x="0" y="0"/>
                </a:moveTo>
                <a:lnTo>
                  <a:pt x="2025000" y="0"/>
                </a:lnTo>
                <a:lnTo>
                  <a:pt x="2025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nl-NL" sz="2400" kern="1200" noProof="0"/>
              <a:t>IFFT</a:t>
            </a:r>
          </a:p>
        </p:txBody>
      </p:sp>
      <p:sp>
        <p:nvSpPr>
          <p:cNvPr id="13" name="Traan 12">
            <a:extLst>
              <a:ext uri="{FF2B5EF4-FFF2-40B4-BE49-F238E27FC236}">
                <a16:creationId xmlns:a16="http://schemas.microsoft.com/office/drawing/2014/main" id="{E6B81DB3-6405-291C-30F9-E126A1348F34}"/>
              </a:ext>
            </a:extLst>
          </p:cNvPr>
          <p:cNvSpPr/>
          <p:nvPr/>
        </p:nvSpPr>
        <p:spPr>
          <a:xfrm rot="2700000">
            <a:off x="5499732" y="2704586"/>
            <a:ext cx="1202472" cy="1235250"/>
          </a:xfrm>
          <a:prstGeom prst="teardrop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414507"/>
              <a:satOff val="39495"/>
              <a:lumOff val="-16471"/>
              <a:alphaOff val="0"/>
            </a:schemeClr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15" name="Rechthoek 14" descr="Partial Sun">
            <a:extLst>
              <a:ext uri="{FF2B5EF4-FFF2-40B4-BE49-F238E27FC236}">
                <a16:creationId xmlns:a16="http://schemas.microsoft.com/office/drawing/2014/main" id="{28907177-7422-E1E0-F8AD-7A591B706E09}"/>
              </a:ext>
            </a:extLst>
          </p:cNvPr>
          <p:cNvSpPr/>
          <p:nvPr/>
        </p:nvSpPr>
        <p:spPr>
          <a:xfrm>
            <a:off x="5755997" y="2967836"/>
            <a:ext cx="689943" cy="70875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NL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F61982B3-086B-1E62-8897-EB643D16AE1F}"/>
              </a:ext>
            </a:extLst>
          </p:cNvPr>
          <p:cNvSpPr/>
          <p:nvPr/>
        </p:nvSpPr>
        <p:spPr>
          <a:xfrm>
            <a:off x="9431668" y="4366394"/>
            <a:ext cx="2136366" cy="720000"/>
          </a:xfrm>
          <a:custGeom>
            <a:avLst/>
            <a:gdLst>
              <a:gd name="connsiteX0" fmla="*/ 0 w 2025000"/>
              <a:gd name="connsiteY0" fmla="*/ 0 h 720000"/>
              <a:gd name="connsiteX1" fmla="*/ 2025000 w 2025000"/>
              <a:gd name="connsiteY1" fmla="*/ 0 h 720000"/>
              <a:gd name="connsiteX2" fmla="*/ 2025000 w 2025000"/>
              <a:gd name="connsiteY2" fmla="*/ 720000 h 720000"/>
              <a:gd name="connsiteX3" fmla="*/ 0 w 2025000"/>
              <a:gd name="connsiteY3" fmla="*/ 720000 h 720000"/>
              <a:gd name="connsiteX4" fmla="*/ 0 w 2025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000" h="720000">
                <a:moveTo>
                  <a:pt x="0" y="0"/>
                </a:moveTo>
                <a:lnTo>
                  <a:pt x="2025000" y="0"/>
                </a:lnTo>
                <a:lnTo>
                  <a:pt x="2025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nl-NL" sz="2400" kern="1200" noProof="0"/>
              <a:t>UX &amp; UI</a:t>
            </a:r>
          </a:p>
        </p:txBody>
      </p:sp>
      <p:sp>
        <p:nvSpPr>
          <p:cNvPr id="20" name="Traan 19">
            <a:extLst>
              <a:ext uri="{FF2B5EF4-FFF2-40B4-BE49-F238E27FC236}">
                <a16:creationId xmlns:a16="http://schemas.microsoft.com/office/drawing/2014/main" id="{29B3D077-A83F-D452-7B9A-F4A504F51364}"/>
              </a:ext>
            </a:extLst>
          </p:cNvPr>
          <p:cNvSpPr/>
          <p:nvPr/>
        </p:nvSpPr>
        <p:spPr>
          <a:xfrm rot="8100000">
            <a:off x="7854678" y="2704586"/>
            <a:ext cx="1202472" cy="1235250"/>
          </a:xfrm>
          <a:prstGeom prst="teardrop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414507"/>
              <a:satOff val="39495"/>
              <a:lumOff val="-16471"/>
              <a:alphaOff val="0"/>
            </a:schemeClr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A8457A76-844D-FE3D-1E82-6CE195526783}"/>
              </a:ext>
            </a:extLst>
          </p:cNvPr>
          <p:cNvSpPr/>
          <p:nvPr/>
        </p:nvSpPr>
        <p:spPr>
          <a:xfrm>
            <a:off x="2716546" y="4270228"/>
            <a:ext cx="2136366" cy="720000"/>
          </a:xfrm>
          <a:custGeom>
            <a:avLst/>
            <a:gdLst>
              <a:gd name="connsiteX0" fmla="*/ 0 w 2025000"/>
              <a:gd name="connsiteY0" fmla="*/ 0 h 720000"/>
              <a:gd name="connsiteX1" fmla="*/ 2025000 w 2025000"/>
              <a:gd name="connsiteY1" fmla="*/ 0 h 720000"/>
              <a:gd name="connsiteX2" fmla="*/ 2025000 w 2025000"/>
              <a:gd name="connsiteY2" fmla="*/ 720000 h 720000"/>
              <a:gd name="connsiteX3" fmla="*/ 0 w 2025000"/>
              <a:gd name="connsiteY3" fmla="*/ 720000 h 720000"/>
              <a:gd name="connsiteX4" fmla="*/ 0 w 2025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000" h="720000">
                <a:moveTo>
                  <a:pt x="0" y="0"/>
                </a:moveTo>
                <a:lnTo>
                  <a:pt x="2025000" y="0"/>
                </a:lnTo>
                <a:lnTo>
                  <a:pt x="2025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nl-NL" sz="2400" kern="1200" noProof="0" err="1"/>
              <a:t>mqtt</a:t>
            </a:r>
            <a:endParaRPr lang="nl-NL" sz="2400" kern="1200" noProof="0"/>
          </a:p>
        </p:txBody>
      </p:sp>
      <p:sp>
        <p:nvSpPr>
          <p:cNvPr id="23" name="Traan 22">
            <a:extLst>
              <a:ext uri="{FF2B5EF4-FFF2-40B4-BE49-F238E27FC236}">
                <a16:creationId xmlns:a16="http://schemas.microsoft.com/office/drawing/2014/main" id="{6171F430-0442-3EF8-522B-5669BA3DDFB1}"/>
              </a:ext>
            </a:extLst>
          </p:cNvPr>
          <p:cNvSpPr/>
          <p:nvPr/>
        </p:nvSpPr>
        <p:spPr>
          <a:xfrm rot="13500000">
            <a:off x="9945096" y="2704586"/>
            <a:ext cx="1202472" cy="1235250"/>
          </a:xfrm>
          <a:prstGeom prst="teardrop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hueOff val="414507"/>
              <a:satOff val="39495"/>
              <a:lumOff val="-16471"/>
              <a:alphaOff val="0"/>
            </a:schemeClr>
          </a:effectRef>
          <a:fontRef idx="minor"/>
        </p:style>
        <p:txBody>
          <a:bodyPr/>
          <a:lstStyle/>
          <a:p>
            <a:endParaRPr lang="nl-NL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25DE6D7-B63F-31FF-0FDA-F09F6D39B380}"/>
              </a:ext>
            </a:extLst>
          </p:cNvPr>
          <p:cNvSpPr/>
          <p:nvPr/>
        </p:nvSpPr>
        <p:spPr>
          <a:xfrm>
            <a:off x="7383102" y="4374394"/>
            <a:ext cx="2136366" cy="720000"/>
          </a:xfrm>
          <a:custGeom>
            <a:avLst/>
            <a:gdLst>
              <a:gd name="connsiteX0" fmla="*/ 0 w 2025000"/>
              <a:gd name="connsiteY0" fmla="*/ 0 h 720000"/>
              <a:gd name="connsiteX1" fmla="*/ 2025000 w 2025000"/>
              <a:gd name="connsiteY1" fmla="*/ 0 h 720000"/>
              <a:gd name="connsiteX2" fmla="*/ 2025000 w 2025000"/>
              <a:gd name="connsiteY2" fmla="*/ 720000 h 720000"/>
              <a:gd name="connsiteX3" fmla="*/ 0 w 2025000"/>
              <a:gd name="connsiteY3" fmla="*/ 720000 h 720000"/>
              <a:gd name="connsiteX4" fmla="*/ 0 w 2025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000" h="720000">
                <a:moveTo>
                  <a:pt x="0" y="0"/>
                </a:moveTo>
                <a:lnTo>
                  <a:pt x="2025000" y="0"/>
                </a:lnTo>
                <a:lnTo>
                  <a:pt x="2025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nl-NL" sz="2400" kern="1200" noProof="0"/>
              <a:t>Stack </a:t>
            </a:r>
            <a:r>
              <a:rPr lang="nl-NL" sz="2400"/>
              <a:t>&amp; </a:t>
            </a:r>
            <a:r>
              <a:rPr lang="nl-NL" sz="2400" kern="1200" noProof="0" err="1"/>
              <a:t>oop</a:t>
            </a:r>
            <a:endParaRPr lang="nl-NL" sz="2400" kern="1200" noProof="0"/>
          </a:p>
        </p:txBody>
      </p:sp>
      <p:sp>
        <p:nvSpPr>
          <p:cNvPr id="26" name="Actieknop: Startpagina 2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917F37B-B924-12E4-5945-435AA8F4674C}"/>
              </a:ext>
            </a:extLst>
          </p:cNvPr>
          <p:cNvSpPr/>
          <p:nvPr/>
        </p:nvSpPr>
        <p:spPr>
          <a:xfrm>
            <a:off x="8065617" y="2967836"/>
            <a:ext cx="780594" cy="708750"/>
          </a:xfrm>
          <a:prstGeom prst="actionButtonHom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Graphic 27" descr="Staafdiagram met stijgende lijn silhouet">
            <a:extLst>
              <a:ext uri="{FF2B5EF4-FFF2-40B4-BE49-F238E27FC236}">
                <a16:creationId xmlns:a16="http://schemas.microsoft.com/office/drawing/2014/main" id="{39073494-EEE9-24BC-2425-A390B18AC2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27232" y="2931348"/>
            <a:ext cx="745238" cy="7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grpSp>
        <p:nvGrpSpPr>
          <p:cNvPr id="4111" name="Group 4110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2227748" cy="731520"/>
            <a:chOff x="4828372" y="1267730"/>
            <a:chExt cx="2227748" cy="731520"/>
          </a:xfrm>
        </p:grpSpPr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grpSp>
          <p:nvGrpSpPr>
            <p:cNvPr id="4113" name="Group 4112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4114" name="Straight Connector 4113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5" name="Straight Connector 4114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6" name="Straight Connector 4115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18" name="Rectangle 4117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0688FD-EB96-9A39-D08F-C2BF39AF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222" y="-26344"/>
            <a:ext cx="3238829" cy="1700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i="1" cap="all" spc="-100">
                <a:solidFill>
                  <a:srgbClr val="FFFFFF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API</a:t>
            </a:r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4124" name="Rectangle 4123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pic>
        <p:nvPicPr>
          <p:cNvPr id="4100" name="Picture 4" descr="API Testing: What, Why, and How - Edubridgeindia - Blog">
            <a:extLst>
              <a:ext uri="{FF2B5EF4-FFF2-40B4-BE49-F238E27FC236}">
                <a16:creationId xmlns:a16="http://schemas.microsoft.com/office/drawing/2014/main" id="{9D215914-0B25-D7CB-DF3D-83C11521C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9" r="1" b="9839"/>
          <a:stretch/>
        </p:blipFill>
        <p:spPr bwMode="auto">
          <a:xfrm>
            <a:off x="981201" y="971344"/>
            <a:ext cx="6233513" cy="491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6" name="Rectangle 4125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cxnSp>
        <p:nvCxnSpPr>
          <p:cNvPr id="4128" name="Straight Connector 4127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0" name="Straight Connector 4129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2" name="Straight Connector 4131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Lettertype, tekst, Graphics, symbool&#10;&#10;Automatisch gegenereerde beschrijving">
            <a:extLst>
              <a:ext uri="{FF2B5EF4-FFF2-40B4-BE49-F238E27FC236}">
                <a16:creationId xmlns:a16="http://schemas.microsoft.com/office/drawing/2014/main" id="{29111EB8-E7B4-183F-E1E2-3B035266F7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854"/>
          <a:stretch/>
        </p:blipFill>
        <p:spPr>
          <a:xfrm>
            <a:off x="2712221" y="260309"/>
            <a:ext cx="2502299" cy="1372246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AFF355B-DADD-9ABF-605E-F2B7D1224FD1}"/>
              </a:ext>
            </a:extLst>
          </p:cNvPr>
          <p:cNvSpPr txBox="1">
            <a:spLocks/>
          </p:cNvSpPr>
          <p:nvPr/>
        </p:nvSpPr>
        <p:spPr>
          <a:xfrm>
            <a:off x="8560024" y="129295"/>
            <a:ext cx="3238829" cy="1445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83000"/>
              </a:lnSpc>
            </a:pPr>
            <a:r>
              <a:rPr lang="en-GB" i="1" cap="all" spc="-100">
                <a:solidFill>
                  <a:srgbClr val="FFFFFF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API</a:t>
            </a:r>
          </a:p>
        </p:txBody>
      </p:sp>
      <p:sp>
        <p:nvSpPr>
          <p:cNvPr id="18" name="Tekstvak 4">
            <a:extLst>
              <a:ext uri="{FF2B5EF4-FFF2-40B4-BE49-F238E27FC236}">
                <a16:creationId xmlns:a16="http://schemas.microsoft.com/office/drawing/2014/main" id="{F016B387-112D-DCF1-732E-5064C34C554B}"/>
              </a:ext>
            </a:extLst>
          </p:cNvPr>
          <p:cNvSpPr txBox="1"/>
          <p:nvPr/>
        </p:nvSpPr>
        <p:spPr>
          <a:xfrm>
            <a:off x="8891194" y="2535669"/>
            <a:ext cx="28383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/>
              <a:t>Gebruik Front-end</a:t>
            </a:r>
          </a:p>
        </p:txBody>
      </p:sp>
      <p:sp>
        <p:nvSpPr>
          <p:cNvPr id="20" name="Tekstvak 5">
            <a:extLst>
              <a:ext uri="{FF2B5EF4-FFF2-40B4-BE49-F238E27FC236}">
                <a16:creationId xmlns:a16="http://schemas.microsoft.com/office/drawing/2014/main" id="{59AE64BC-CF85-D724-756F-5ECF022ABD47}"/>
              </a:ext>
            </a:extLst>
          </p:cNvPr>
          <p:cNvSpPr txBox="1"/>
          <p:nvPr/>
        </p:nvSpPr>
        <p:spPr>
          <a:xfrm>
            <a:off x="8891194" y="3421705"/>
            <a:ext cx="28383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/>
              <a:t>JSON</a:t>
            </a:r>
          </a:p>
        </p:txBody>
      </p:sp>
      <p:sp>
        <p:nvSpPr>
          <p:cNvPr id="24" name="Tekstvak 8">
            <a:extLst>
              <a:ext uri="{FF2B5EF4-FFF2-40B4-BE49-F238E27FC236}">
                <a16:creationId xmlns:a16="http://schemas.microsoft.com/office/drawing/2014/main" id="{57B4AA91-90C2-21A1-DEE3-0D3557ED6859}"/>
              </a:ext>
            </a:extLst>
          </p:cNvPr>
          <p:cNvSpPr txBox="1"/>
          <p:nvPr/>
        </p:nvSpPr>
        <p:spPr>
          <a:xfrm>
            <a:off x="8891194" y="1667759"/>
            <a:ext cx="32388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/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287578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F478D-A773-43B4-80DF-A229B5A0F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4668B3-D82D-4011-810E-1D47D3FC0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56813-AFA6-4588-BE17-2C5032F07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1F3C65-2218-406A-8F6B-425015920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ADC416-2CB9-42D8-B647-6B83826E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244EEC-028E-41B0-918C-004185357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8BE727-A9F7-4F6A-AB25-6100EC581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5DB03F5-6EDF-4104-A2F1-4C7F5AA1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375FAEF-4B90-4F87-A88C-3820FC6D9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0688FD-EB96-9A39-D08F-C2BF39AF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29295"/>
            <a:ext cx="3238829" cy="1445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i="1" cap="all" spc="-100" err="1">
                <a:solidFill>
                  <a:srgbClr val="FFFFFF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Mqtt</a:t>
            </a:r>
            <a:endParaRPr lang="en-US" i="1" cap="all" spc="-100">
              <a:solidFill>
                <a:srgbClr val="FFFFFF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D1BC95-A991-4DD9-A1A4-AD07963B4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ABD9A0-BBB1-4904-AEF7-5271AA2FF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1491E1-F714-45DF-8FB3-1949FFB13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27" y="805446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0A2D82-98AD-4736-95EB-C800712CE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846EB6-EEDE-4217-9577-802755887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7A9610-6EAC-44C1-9CC9-AC733EC68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E19303-DA3E-4430-9090-CAC728E0D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fbeelding met tekst, diagram, schermopname, cirkel&#10;&#10;Automatisch gegenereerde beschrijving">
            <a:extLst>
              <a:ext uri="{FF2B5EF4-FFF2-40B4-BE49-F238E27FC236}">
                <a16:creationId xmlns:a16="http://schemas.microsoft.com/office/drawing/2014/main" id="{1C93E094-C685-3874-02A9-8D867D168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" r="-1" b="351"/>
          <a:stretch/>
        </p:blipFill>
        <p:spPr bwMode="auto">
          <a:xfrm>
            <a:off x="999944" y="1834660"/>
            <a:ext cx="5911282" cy="3441447"/>
          </a:xfrm>
          <a:prstGeom prst="rect">
            <a:avLst/>
          </a:prstGeom>
          <a:noFill/>
        </p:spPr>
      </p:pic>
      <p:pic>
        <p:nvPicPr>
          <p:cNvPr id="4" name="Afbeelding 3" descr="Afbeelding met Lettertype, tekst, Graphics, symbool&#10;&#10;Automatisch gegenereerde beschrijving">
            <a:extLst>
              <a:ext uri="{FF2B5EF4-FFF2-40B4-BE49-F238E27FC236}">
                <a16:creationId xmlns:a16="http://schemas.microsoft.com/office/drawing/2014/main" id="{B74907E6-0F30-275A-F9EE-0D4FFBFB3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854"/>
          <a:stretch/>
        </p:blipFill>
        <p:spPr>
          <a:xfrm>
            <a:off x="2712221" y="260309"/>
            <a:ext cx="2502299" cy="137224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BFB0C5F-A467-DE9A-2349-B2B6D59FD812}"/>
              </a:ext>
            </a:extLst>
          </p:cNvPr>
          <p:cNvSpPr txBox="1"/>
          <p:nvPr/>
        </p:nvSpPr>
        <p:spPr>
          <a:xfrm>
            <a:off x="8891194" y="2535669"/>
            <a:ext cx="28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/>
              <a:t>Publish / Subscribe</a:t>
            </a:r>
            <a:endParaRPr lang="en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FB4273D-F548-D2A5-60EE-2A8A0AFA9B9F}"/>
              </a:ext>
            </a:extLst>
          </p:cNvPr>
          <p:cNvSpPr txBox="1"/>
          <p:nvPr/>
        </p:nvSpPr>
        <p:spPr>
          <a:xfrm>
            <a:off x="8891194" y="3421705"/>
            <a:ext cx="28383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/>
              <a:t>Live Data</a:t>
            </a:r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FDCAE20-AE82-7302-706C-A1B630B70004}"/>
              </a:ext>
            </a:extLst>
          </p:cNvPr>
          <p:cNvSpPr txBox="1"/>
          <p:nvPr/>
        </p:nvSpPr>
        <p:spPr>
          <a:xfrm>
            <a:off x="8891194" y="4247531"/>
            <a:ext cx="28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err="1"/>
              <a:t>Lichtgewicht</a:t>
            </a:r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35524BF-F8A2-A871-7346-2A99112357A4}"/>
              </a:ext>
            </a:extLst>
          </p:cNvPr>
          <p:cNvSpPr txBox="1"/>
          <p:nvPr/>
        </p:nvSpPr>
        <p:spPr>
          <a:xfrm>
            <a:off x="8891194" y="1667759"/>
            <a:ext cx="323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err="1"/>
              <a:t>Comunnicatieprotocol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01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 1030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061" name="Rectangle 1032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1062" name="Rectangle 1034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grpSp>
        <p:nvGrpSpPr>
          <p:cNvPr id="1063" name="Group 1036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2227748" cy="731520"/>
            <a:chOff x="4828372" y="1267730"/>
            <a:chExt cx="2227748" cy="731520"/>
          </a:xfrm>
        </p:grpSpPr>
        <p:sp>
          <p:nvSpPr>
            <p:cNvPr id="1064" name="Rectangle 1037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grpSp>
          <p:nvGrpSpPr>
            <p:cNvPr id="1065" name="Group 1038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7" name="Rectangle 104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4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 104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1073" name="Rectangle 104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pic>
        <p:nvPicPr>
          <p:cNvPr id="1026" name="Picture 2" descr="Hvordan Laver Man En Algoritme? Her Er Din Vej Til En Algoritme -  codesite.dk">
            <a:extLst>
              <a:ext uri="{FF2B5EF4-FFF2-40B4-BE49-F238E27FC236}">
                <a16:creationId xmlns:a16="http://schemas.microsoft.com/office/drawing/2014/main" id="{9D32F00D-A097-487B-D069-3D9134B62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2" r="14958" b="-1"/>
          <a:stretch/>
        </p:blipFill>
        <p:spPr bwMode="auto">
          <a:xfrm>
            <a:off x="981201" y="971344"/>
            <a:ext cx="6233513" cy="491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Rectangle 105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cxnSp>
        <p:nvCxnSpPr>
          <p:cNvPr id="1077" name="Straight Connector 105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5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5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C63B351B-D0AB-304C-6E25-605529A1A1C5}"/>
              </a:ext>
            </a:extLst>
          </p:cNvPr>
          <p:cNvSpPr txBox="1"/>
          <p:nvPr/>
        </p:nvSpPr>
        <p:spPr>
          <a:xfrm>
            <a:off x="3005135" y="2971686"/>
            <a:ext cx="2078726" cy="1013004"/>
          </a:xfrm>
          <a:custGeom>
            <a:avLst/>
            <a:gdLst>
              <a:gd name="connsiteX0" fmla="*/ 0 w 2116442"/>
              <a:gd name="connsiteY0" fmla="*/ 0 h 1200329"/>
              <a:gd name="connsiteX1" fmla="*/ 2116442 w 2116442"/>
              <a:gd name="connsiteY1" fmla="*/ 0 h 1200329"/>
              <a:gd name="connsiteX2" fmla="*/ 2116442 w 2116442"/>
              <a:gd name="connsiteY2" fmla="*/ 1200329 h 1200329"/>
              <a:gd name="connsiteX3" fmla="*/ 0 w 2116442"/>
              <a:gd name="connsiteY3" fmla="*/ 1200329 h 1200329"/>
              <a:gd name="connsiteX4" fmla="*/ 0 w 2116442"/>
              <a:gd name="connsiteY4" fmla="*/ 0 h 1200329"/>
              <a:gd name="connsiteX0" fmla="*/ 0 w 2116442"/>
              <a:gd name="connsiteY0" fmla="*/ 0 h 1200329"/>
              <a:gd name="connsiteX1" fmla="*/ 2116442 w 2116442"/>
              <a:gd name="connsiteY1" fmla="*/ 0 h 1200329"/>
              <a:gd name="connsiteX2" fmla="*/ 2040242 w 2116442"/>
              <a:gd name="connsiteY2" fmla="*/ 1143179 h 1200329"/>
              <a:gd name="connsiteX3" fmla="*/ 0 w 2116442"/>
              <a:gd name="connsiteY3" fmla="*/ 1200329 h 1200329"/>
              <a:gd name="connsiteX4" fmla="*/ 0 w 2116442"/>
              <a:gd name="connsiteY4" fmla="*/ 0 h 1200329"/>
              <a:gd name="connsiteX0" fmla="*/ 0 w 2049767"/>
              <a:gd name="connsiteY0" fmla="*/ 0 h 1200329"/>
              <a:gd name="connsiteX1" fmla="*/ 2049767 w 2049767"/>
              <a:gd name="connsiteY1" fmla="*/ 104775 h 1200329"/>
              <a:gd name="connsiteX2" fmla="*/ 2040242 w 2049767"/>
              <a:gd name="connsiteY2" fmla="*/ 1143179 h 1200329"/>
              <a:gd name="connsiteX3" fmla="*/ 0 w 2049767"/>
              <a:gd name="connsiteY3" fmla="*/ 1200329 h 1200329"/>
              <a:gd name="connsiteX4" fmla="*/ 0 w 2049767"/>
              <a:gd name="connsiteY4" fmla="*/ 0 h 1200329"/>
              <a:gd name="connsiteX0" fmla="*/ 28575 w 2049767"/>
              <a:gd name="connsiteY0" fmla="*/ 0 h 1114604"/>
              <a:gd name="connsiteX1" fmla="*/ 2049767 w 2049767"/>
              <a:gd name="connsiteY1" fmla="*/ 19050 h 1114604"/>
              <a:gd name="connsiteX2" fmla="*/ 2040242 w 2049767"/>
              <a:gd name="connsiteY2" fmla="*/ 1057454 h 1114604"/>
              <a:gd name="connsiteX3" fmla="*/ 0 w 2049767"/>
              <a:gd name="connsiteY3" fmla="*/ 1114604 h 1114604"/>
              <a:gd name="connsiteX4" fmla="*/ 28575 w 2049767"/>
              <a:gd name="connsiteY4" fmla="*/ 0 h 1114604"/>
              <a:gd name="connsiteX0" fmla="*/ 0 w 2021192"/>
              <a:gd name="connsiteY0" fmla="*/ 0 h 1057454"/>
              <a:gd name="connsiteX1" fmla="*/ 2021192 w 2021192"/>
              <a:gd name="connsiteY1" fmla="*/ 19050 h 1057454"/>
              <a:gd name="connsiteX2" fmla="*/ 2011667 w 2021192"/>
              <a:gd name="connsiteY2" fmla="*/ 1057454 h 1057454"/>
              <a:gd name="connsiteX3" fmla="*/ 0 w 2021192"/>
              <a:gd name="connsiteY3" fmla="*/ 1057454 h 1057454"/>
              <a:gd name="connsiteX4" fmla="*/ 0 w 2021192"/>
              <a:gd name="connsiteY4" fmla="*/ 0 h 1057454"/>
              <a:gd name="connsiteX0" fmla="*/ 0 w 2052942"/>
              <a:gd name="connsiteY0" fmla="*/ 0 h 1041579"/>
              <a:gd name="connsiteX1" fmla="*/ 2052942 w 2052942"/>
              <a:gd name="connsiteY1" fmla="*/ 3175 h 1041579"/>
              <a:gd name="connsiteX2" fmla="*/ 2043417 w 2052942"/>
              <a:gd name="connsiteY2" fmla="*/ 1041579 h 1041579"/>
              <a:gd name="connsiteX3" fmla="*/ 31750 w 2052942"/>
              <a:gd name="connsiteY3" fmla="*/ 1041579 h 1041579"/>
              <a:gd name="connsiteX4" fmla="*/ 0 w 2052942"/>
              <a:gd name="connsiteY4" fmla="*/ 0 h 1041579"/>
              <a:gd name="connsiteX0" fmla="*/ 0 w 2052942"/>
              <a:gd name="connsiteY0" fmla="*/ 0 h 1041579"/>
              <a:gd name="connsiteX1" fmla="*/ 2052942 w 2052942"/>
              <a:gd name="connsiteY1" fmla="*/ 3175 h 1041579"/>
              <a:gd name="connsiteX2" fmla="*/ 2043417 w 2052942"/>
              <a:gd name="connsiteY2" fmla="*/ 1041579 h 1041579"/>
              <a:gd name="connsiteX3" fmla="*/ 9525 w 2052942"/>
              <a:gd name="connsiteY3" fmla="*/ 1013004 h 1041579"/>
              <a:gd name="connsiteX4" fmla="*/ 0 w 2052942"/>
              <a:gd name="connsiteY4" fmla="*/ 0 h 1041579"/>
              <a:gd name="connsiteX0" fmla="*/ 0 w 2078342"/>
              <a:gd name="connsiteY0" fmla="*/ 0 h 1041579"/>
              <a:gd name="connsiteX1" fmla="*/ 2078342 w 2078342"/>
              <a:gd name="connsiteY1" fmla="*/ 12700 h 1041579"/>
              <a:gd name="connsiteX2" fmla="*/ 2043417 w 2078342"/>
              <a:gd name="connsiteY2" fmla="*/ 1041579 h 1041579"/>
              <a:gd name="connsiteX3" fmla="*/ 9525 w 2078342"/>
              <a:gd name="connsiteY3" fmla="*/ 1013004 h 1041579"/>
              <a:gd name="connsiteX4" fmla="*/ 0 w 2078342"/>
              <a:gd name="connsiteY4" fmla="*/ 0 h 1041579"/>
              <a:gd name="connsiteX0" fmla="*/ 0 w 2084692"/>
              <a:gd name="connsiteY0" fmla="*/ 0 h 1013004"/>
              <a:gd name="connsiteX1" fmla="*/ 2078342 w 2084692"/>
              <a:gd name="connsiteY1" fmla="*/ 12700 h 1013004"/>
              <a:gd name="connsiteX2" fmla="*/ 2084692 w 2084692"/>
              <a:gd name="connsiteY2" fmla="*/ 1013004 h 1013004"/>
              <a:gd name="connsiteX3" fmla="*/ 9525 w 2084692"/>
              <a:gd name="connsiteY3" fmla="*/ 1013004 h 1013004"/>
              <a:gd name="connsiteX4" fmla="*/ 0 w 2084692"/>
              <a:gd name="connsiteY4" fmla="*/ 0 h 1013004"/>
              <a:gd name="connsiteX0" fmla="*/ 0 w 2078726"/>
              <a:gd name="connsiteY0" fmla="*/ 0 h 1013004"/>
              <a:gd name="connsiteX1" fmla="*/ 2078342 w 2078726"/>
              <a:gd name="connsiteY1" fmla="*/ 12700 h 1013004"/>
              <a:gd name="connsiteX2" fmla="*/ 2075167 w 2078726"/>
              <a:gd name="connsiteY2" fmla="*/ 1013004 h 1013004"/>
              <a:gd name="connsiteX3" fmla="*/ 9525 w 2078726"/>
              <a:gd name="connsiteY3" fmla="*/ 1013004 h 1013004"/>
              <a:gd name="connsiteX4" fmla="*/ 0 w 2078726"/>
              <a:gd name="connsiteY4" fmla="*/ 0 h 101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8726" h="1013004">
                <a:moveTo>
                  <a:pt x="0" y="0"/>
                </a:moveTo>
                <a:lnTo>
                  <a:pt x="2078342" y="12700"/>
                </a:lnTo>
                <a:cubicBezTo>
                  <a:pt x="2080459" y="346135"/>
                  <a:pt x="2073050" y="679569"/>
                  <a:pt x="2075167" y="1013004"/>
                </a:cubicBezTo>
                <a:lnTo>
                  <a:pt x="9525" y="1013004"/>
                </a:lnTo>
                <a:lnTo>
                  <a:pt x="0" y="0"/>
                </a:lnTo>
                <a:close/>
              </a:path>
            </a:pathLst>
          </a:custGeom>
          <a:solidFill>
            <a:srgbClr val="32638C"/>
          </a:solidFill>
        </p:spPr>
        <p:txBody>
          <a:bodyPr wrap="square" rtlCol="0">
            <a:spAutoFit/>
          </a:bodyPr>
          <a:lstStyle/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A552947-8F3E-9A25-E71D-D573CB698C4B}"/>
              </a:ext>
            </a:extLst>
          </p:cNvPr>
          <p:cNvSpPr txBox="1"/>
          <p:nvPr/>
        </p:nvSpPr>
        <p:spPr>
          <a:xfrm>
            <a:off x="3396798" y="3293522"/>
            <a:ext cx="1312298" cy="369332"/>
          </a:xfrm>
          <a:prstGeom prst="rect">
            <a:avLst/>
          </a:prstGeom>
          <a:noFill/>
          <a:ln>
            <a:solidFill>
              <a:srgbClr val="32638C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Algoritme</a:t>
            </a:r>
          </a:p>
        </p:txBody>
      </p:sp>
      <p:pic>
        <p:nvPicPr>
          <p:cNvPr id="8" name="Afbeelding 7" descr="Afbeelding met Lettertype, tekst, Graphics, symbool&#10;&#10;Automatisch gegenereerde beschrijving">
            <a:extLst>
              <a:ext uri="{FF2B5EF4-FFF2-40B4-BE49-F238E27FC236}">
                <a16:creationId xmlns:a16="http://schemas.microsoft.com/office/drawing/2014/main" id="{60F29C20-269A-5B23-34D0-84A34E634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854"/>
          <a:stretch/>
        </p:blipFill>
        <p:spPr>
          <a:xfrm>
            <a:off x="2712221" y="260309"/>
            <a:ext cx="2502299" cy="137224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D6EFE34-71AC-44B1-0987-7888EE3B7DE7}"/>
              </a:ext>
            </a:extLst>
          </p:cNvPr>
          <p:cNvSpPr txBox="1">
            <a:spLocks/>
          </p:cNvSpPr>
          <p:nvPr/>
        </p:nvSpPr>
        <p:spPr>
          <a:xfrm>
            <a:off x="8560024" y="129295"/>
            <a:ext cx="3238829" cy="1445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83000"/>
              </a:lnSpc>
            </a:pPr>
            <a:r>
              <a:rPr lang="en-US" i="1" cap="all" spc="-100">
                <a:solidFill>
                  <a:srgbClr val="FFFFFF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IFTT</a:t>
            </a:r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3E758F6-C067-93E6-3880-3EBB39EF3794}"/>
              </a:ext>
            </a:extLst>
          </p:cNvPr>
          <p:cNvSpPr txBox="1"/>
          <p:nvPr/>
        </p:nvSpPr>
        <p:spPr>
          <a:xfrm>
            <a:off x="8699337" y="1716236"/>
            <a:ext cx="32388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err="1">
                <a:solidFill>
                  <a:srgbClr val="ECECEC"/>
                </a:solidFill>
              </a:rPr>
              <a:t>Geautomatiseerd</a:t>
            </a:r>
            <a:endParaRPr lang="en-GB">
              <a:solidFill>
                <a:srgbClr val="ECECEC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48E9111-B8E4-6116-0594-C011ADDD3CB2}"/>
              </a:ext>
            </a:extLst>
          </p:cNvPr>
          <p:cNvSpPr txBox="1"/>
          <p:nvPr/>
        </p:nvSpPr>
        <p:spPr>
          <a:xfrm>
            <a:off x="8694030" y="3663502"/>
            <a:ext cx="35042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>
                <a:solidFill>
                  <a:srgbClr val="ECECEC"/>
                </a:solidFill>
              </a:rPr>
              <a:t>Batterijspanningsgegevens</a:t>
            </a:r>
            <a:endParaRPr lang="nl-NL" err="1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36AC7B6-A0DC-5100-C6F5-0EA80AC4BCDA}"/>
              </a:ext>
            </a:extLst>
          </p:cNvPr>
          <p:cNvSpPr txBox="1"/>
          <p:nvPr/>
        </p:nvSpPr>
        <p:spPr>
          <a:xfrm>
            <a:off x="8691739" y="2972429"/>
            <a:ext cx="35128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>
                <a:solidFill>
                  <a:srgbClr val="ECECEC"/>
                </a:solidFill>
              </a:rPr>
              <a:t>Kleine </a:t>
            </a:r>
            <a:r>
              <a:rPr lang="en-GB" err="1">
                <a:solidFill>
                  <a:srgbClr val="ECECEC"/>
                </a:solidFill>
              </a:rPr>
              <a:t>programma</a:t>
            </a:r>
            <a:r>
              <a:rPr lang="en-GB">
                <a:solidFill>
                  <a:srgbClr val="ECECEC"/>
                </a:solidFill>
              </a:rPr>
              <a:t>(applet)</a:t>
            </a:r>
            <a:endParaRPr lang="nl-NL" err="1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A93207B-3EE0-3633-5C8F-8DEA0BCD1760}"/>
              </a:ext>
            </a:extLst>
          </p:cNvPr>
          <p:cNvSpPr txBox="1"/>
          <p:nvPr/>
        </p:nvSpPr>
        <p:spPr>
          <a:xfrm>
            <a:off x="8695477" y="2376941"/>
            <a:ext cx="32388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err="1">
                <a:solidFill>
                  <a:srgbClr val="ECECEC"/>
                </a:solidFill>
              </a:rPr>
              <a:t>Efficiënter</a:t>
            </a:r>
            <a:endParaRPr lang="en-GB">
              <a:solidFill>
                <a:srgbClr val="ECECEC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27B85C6-C9D6-263D-C592-E77A06C600E6}"/>
              </a:ext>
            </a:extLst>
          </p:cNvPr>
          <p:cNvSpPr txBox="1"/>
          <p:nvPr/>
        </p:nvSpPr>
        <p:spPr>
          <a:xfrm>
            <a:off x="8684142" y="4317333"/>
            <a:ext cx="32388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err="1">
                <a:solidFill>
                  <a:srgbClr val="ECECEC"/>
                </a:solidFill>
              </a:rPr>
              <a:t>Patronen</a:t>
            </a:r>
            <a:endParaRPr lang="nl-NL" err="1"/>
          </a:p>
        </p:txBody>
      </p:sp>
    </p:spTree>
    <p:extLst>
      <p:ext uri="{BB962C8B-B14F-4D97-AF65-F5344CB8AC3E}">
        <p14:creationId xmlns:p14="http://schemas.microsoft.com/office/powerpoint/2010/main" val="255411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DDA881-5D9D-4F52-AD60-A142ACBD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134A0-9F47-4665-BC96-5566EC5B1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5D3CFE-D66C-49C0-87D7-07E4ECE01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7CA7B-AEFF-490F-9D28-A4F723F2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F1D92E-E0D0-4149-AC3E-3C9DD21BC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6E317F-C641-465A-B21D-8532E7A8A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D84CFB-7731-4931-A11E-E85C4D80A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2F99FD-7C70-4399-A3A4-5EDE22A1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CFE89D-B57E-4487-945F-F40F38650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EB39C5-2AB5-45A1-8692-D933AD96C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553E7F-340C-4244-845E-38268B04F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0688FD-EB96-9A39-D08F-C2BF39AF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113" y="765438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i="1" cap="all" spc="-100">
                <a:solidFill>
                  <a:srgbClr val="FFFFFF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Stack &amp; oop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41E09C-9E7D-4A8C-88AE-2ABB40D19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188E2-6B6A-4B23-A2C7-AC0E83D85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E472D5-E906-4382-BF35-B8D35DA3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900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EF1B1D-BBD0-400A-AA7E-8437A3461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Lettertype, tekst, Graphics, symbool&#10;&#10;Automatisch gegenereerde beschrijving">
            <a:extLst>
              <a:ext uri="{FF2B5EF4-FFF2-40B4-BE49-F238E27FC236}">
                <a16:creationId xmlns:a16="http://schemas.microsoft.com/office/drawing/2014/main" id="{DCB731A8-BD1C-B69F-17B4-C1BF6FCA7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854"/>
          <a:stretch/>
        </p:blipFill>
        <p:spPr>
          <a:xfrm>
            <a:off x="2712221" y="260309"/>
            <a:ext cx="2502299" cy="1372246"/>
          </a:xfrm>
          <a:prstGeom prst="rect">
            <a:avLst/>
          </a:prstGeom>
        </p:spPr>
      </p:pic>
      <p:sp>
        <p:nvSpPr>
          <p:cNvPr id="7" name="Tekstvak 4">
            <a:extLst>
              <a:ext uri="{FF2B5EF4-FFF2-40B4-BE49-F238E27FC236}">
                <a16:creationId xmlns:a16="http://schemas.microsoft.com/office/drawing/2014/main" id="{113D3D7A-9998-46A8-D9CD-9206E11C3626}"/>
              </a:ext>
            </a:extLst>
          </p:cNvPr>
          <p:cNvSpPr txBox="1"/>
          <p:nvPr/>
        </p:nvSpPr>
        <p:spPr>
          <a:xfrm>
            <a:off x="1403415" y="3843164"/>
            <a:ext cx="35452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/>
              <a:t>Back-end &amp; Front-end</a:t>
            </a:r>
          </a:p>
        </p:txBody>
      </p:sp>
      <p:sp>
        <p:nvSpPr>
          <p:cNvPr id="10" name="Tekstvak 5">
            <a:extLst>
              <a:ext uri="{FF2B5EF4-FFF2-40B4-BE49-F238E27FC236}">
                <a16:creationId xmlns:a16="http://schemas.microsoft.com/office/drawing/2014/main" id="{755721FC-0185-744D-3EC0-CACB5ABC68C6}"/>
              </a:ext>
            </a:extLst>
          </p:cNvPr>
          <p:cNvSpPr txBox="1"/>
          <p:nvPr/>
        </p:nvSpPr>
        <p:spPr>
          <a:xfrm>
            <a:off x="1388376" y="4749252"/>
            <a:ext cx="32394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err="1"/>
              <a:t>Dynamische</a:t>
            </a:r>
            <a:r>
              <a:rPr lang="en-GB"/>
              <a:t> </a:t>
            </a:r>
            <a:r>
              <a:rPr lang="en-GB" err="1"/>
              <a:t>Knoppen</a:t>
            </a:r>
          </a:p>
        </p:txBody>
      </p:sp>
      <p:sp>
        <p:nvSpPr>
          <p:cNvPr id="21" name="Tekstvak 8">
            <a:extLst>
              <a:ext uri="{FF2B5EF4-FFF2-40B4-BE49-F238E27FC236}">
                <a16:creationId xmlns:a16="http://schemas.microsoft.com/office/drawing/2014/main" id="{C26A461D-BE84-F89B-E271-AB5B8AD68611}"/>
              </a:ext>
            </a:extLst>
          </p:cNvPr>
          <p:cNvSpPr txBox="1"/>
          <p:nvPr/>
        </p:nvSpPr>
        <p:spPr>
          <a:xfrm>
            <a:off x="1378350" y="2995306"/>
            <a:ext cx="32388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/>
              <a:t>Python, MySQL, Electron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FE557C-CEE3-17B0-FE55-8DADB2BA9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95" y="621631"/>
            <a:ext cx="4106505" cy="360446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C9B81C-3D4B-EA7B-CEFC-48A81C420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4721" y="11537095"/>
            <a:ext cx="4126523" cy="146896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ACF7E6E-421C-23C3-ABD9-E8C3CCA7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3424" y="10888807"/>
            <a:ext cx="4079632" cy="131684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56B1B02-0D6F-98D3-8914-04378E342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046" y="4566161"/>
            <a:ext cx="4110790" cy="147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3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F4068D-DD29-90D1-5297-F79ECADA5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27" y="872423"/>
            <a:ext cx="7562850" cy="514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4400" i="1"/>
              <a:t>UX &amp; UI</a:t>
            </a:r>
          </a:p>
        </p:txBody>
      </p:sp>
      <p:pic>
        <p:nvPicPr>
          <p:cNvPr id="2055" name="Picture 7" descr="Afbeelding met tekst, Lettertype, Graphics, symbool&#10;&#10;Automatisch gegenereerde beschrijving">
            <a:extLst>
              <a:ext uri="{FF2B5EF4-FFF2-40B4-BE49-F238E27FC236}">
                <a16:creationId xmlns:a16="http://schemas.microsoft.com/office/drawing/2014/main" id="{79D07820-EBD0-42BF-5763-78894D9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01" y="946478"/>
            <a:ext cx="1605794" cy="111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275D431-787C-1FE9-B900-2EC7EB5B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48" y="2413463"/>
            <a:ext cx="4830056" cy="3346196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E1828DC4-BFD5-420E-FC0F-B9F1D982E6F7}"/>
              </a:ext>
            </a:extLst>
          </p:cNvPr>
          <p:cNvSpPr/>
          <p:nvPr/>
        </p:nvSpPr>
        <p:spPr>
          <a:xfrm>
            <a:off x="9030703" y="4072448"/>
            <a:ext cx="2927684" cy="2134520"/>
          </a:xfrm>
          <a:prstGeom prst="rect">
            <a:avLst/>
          </a:prstGeom>
          <a:solidFill>
            <a:srgbClr val="3A55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36E9458A-8AC2-1032-3E68-814DBAF175E1}"/>
              </a:ext>
            </a:extLst>
          </p:cNvPr>
          <p:cNvSpPr/>
          <p:nvPr/>
        </p:nvSpPr>
        <p:spPr>
          <a:xfrm>
            <a:off x="9030703" y="5405187"/>
            <a:ext cx="2927684" cy="1210418"/>
          </a:xfrm>
          <a:prstGeom prst="rect">
            <a:avLst/>
          </a:prstGeom>
          <a:solidFill>
            <a:srgbClr val="ABD3A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1FE5A5-6E2D-829D-1A0C-3745AB3E9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36" y="2398424"/>
            <a:ext cx="2475489" cy="33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E9E4CCB5-F862-A6CD-EF01-505BCBABFD62}"/>
              </a:ext>
            </a:extLst>
          </p:cNvPr>
          <p:cNvSpPr/>
          <p:nvPr/>
        </p:nvSpPr>
        <p:spPr>
          <a:xfrm>
            <a:off x="9030703" y="4913572"/>
            <a:ext cx="2927684" cy="851150"/>
          </a:xfrm>
          <a:prstGeom prst="rect">
            <a:avLst/>
          </a:prstGeom>
          <a:solidFill>
            <a:srgbClr val="8FBC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F38EA7B-3856-C084-9D08-AAC8DA76E947}"/>
              </a:ext>
            </a:extLst>
          </p:cNvPr>
          <p:cNvSpPr txBox="1"/>
          <p:nvPr/>
        </p:nvSpPr>
        <p:spPr>
          <a:xfrm>
            <a:off x="9103652" y="3336710"/>
            <a:ext cx="274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b="1">
                <a:solidFill>
                  <a:schemeClr val="bg1"/>
                </a:solidFill>
              </a:rPr>
              <a:t>Titel: Akaya Kanadaka</a:t>
            </a:r>
          </a:p>
          <a:p>
            <a:pPr algn="l"/>
            <a:r>
              <a:rPr lang="nl-NL" b="1">
                <a:solidFill>
                  <a:schemeClr val="bg1"/>
                </a:solidFill>
              </a:rPr>
              <a:t>Paragraaf: Afacad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06852-04CE-EC68-826A-0761B1E23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422" y="183482"/>
            <a:ext cx="302671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1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 useBgFill="1">
        <p:nvSpPr>
          <p:cNvPr id="15" name="Rechthoek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 useBgFill="1">
        <p:nvSpPr>
          <p:cNvPr id="17" name="Rechthoek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8" y="643464"/>
            <a:ext cx="3106431" cy="5571071"/>
          </a:xfrm>
        </p:spPr>
        <p:txBody>
          <a:bodyPr rtlCol="0">
            <a:normAutofit/>
          </a:bodyPr>
          <a:lstStyle/>
          <a:p>
            <a:pPr rtl="0"/>
            <a:r>
              <a:rPr lang="nl-NL" sz="4400">
                <a:solidFill>
                  <a:srgbClr val="000000"/>
                </a:solidFill>
              </a:rPr>
              <a:t>Livedemo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C1F1DA-455B-EEC7-7C73-3DB55137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671" y="1714500"/>
            <a:ext cx="5364079" cy="33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2227748" cy="731520"/>
            <a:chOff x="4828372" y="1267730"/>
            <a:chExt cx="2227748" cy="73152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F2A811B-2722-4E88-B695-9B9458A71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Afbeelding 8" descr="Felgekleurde bloemen">
            <a:extLst>
              <a:ext uri="{FF2B5EF4-FFF2-40B4-BE49-F238E27FC236}">
                <a16:creationId xmlns:a16="http://schemas.microsoft.com/office/drawing/2014/main" id="{E3AED392-F4FF-45D7-9A91-FD20E7E29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E710504-B252-41B4-B6AC-60832639A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endParaRPr lang="nl-N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578831-9D03-442B-B09A-EFD290D5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8" y="2091263"/>
            <a:ext cx="9068586" cy="259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</a:rPr>
              <a:t>Vragen</a:t>
            </a:r>
            <a:r>
              <a:rPr lang="en-US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4682062"/>
            <a:ext cx="9070848" cy="4572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pc="80" err="1">
                <a:solidFill>
                  <a:schemeClr val="bg2"/>
                </a:solidFill>
              </a:rPr>
              <a:t>GoodGarden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EA8F454-736F-4057-A0F0-720553B71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F1A1AF-CBCA-46CF-89D4-DB1B44DD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F9FDB0-D119-4819-BA94-9FB09812C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2CA620A-24B1-4FA5-B5D8-66677F611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0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5D6F7AD-09FB-47AB-B353-D1D83850E3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21C94-EC06-4610-B8F0-A456DD28CDE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2C0DB4D-BE53-4100-8A0D-CEFB2E482820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 - Tuin</Template>
  <TotalTime>0</TotalTime>
  <Words>354</Words>
  <Application>Microsoft Office PowerPoint</Application>
  <PresentationFormat>Breedbeeld</PresentationFormat>
  <Paragraphs>65</Paragraphs>
  <Slides>9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Söhne</vt:lpstr>
      <vt:lpstr>Wingdings</vt:lpstr>
      <vt:lpstr>Savon</vt:lpstr>
      <vt:lpstr>Goodgarden</vt:lpstr>
      <vt:lpstr>Inhoud</vt:lpstr>
      <vt:lpstr>API</vt:lpstr>
      <vt:lpstr>Mqtt</vt:lpstr>
      <vt:lpstr>PowerPoint-presentatie</vt:lpstr>
      <vt:lpstr>Stack &amp; oop</vt:lpstr>
      <vt:lpstr>PowerPoint-presentatie</vt:lpstr>
      <vt:lpstr>Livedemo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 Savon Design</dc:title>
  <dc:creator>Burak Diker</dc:creator>
  <cp:lastModifiedBy>Atilla Oomen</cp:lastModifiedBy>
  <cp:revision>8</cp:revision>
  <dcterms:created xsi:type="dcterms:W3CDTF">2024-04-05T08:55:30Z</dcterms:created>
  <dcterms:modified xsi:type="dcterms:W3CDTF">2024-04-10T17:02:30Z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